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Helvetica World Bold" charset="1" panose="020B0800040000020004"/>
      <p:regular r:id="rId24"/>
    </p:embeddedFont>
    <p:embeddedFont>
      <p:font typeface="Norwester" charset="1" panose="00000506000000000000"/>
      <p:regular r:id="rId25"/>
    </p:embeddedFont>
    <p:embeddedFont>
      <p:font typeface="Poppins" charset="1" panose="00000500000000000000"/>
      <p:regular r:id="rId26"/>
    </p:embeddedFont>
    <p:embeddedFont>
      <p:font typeface="Lato" charset="1" panose="020F0502020204030203"/>
      <p:regular r:id="rId27"/>
    </p:embeddedFont>
    <p:embeddedFont>
      <p:font typeface="Poppins Bold" charset="1" panose="000008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notesMasters/notesMaster1.xml" Type="http://schemas.openxmlformats.org/officeDocument/2006/relationships/notesMaster"/><Relationship Id="rId3" Target="viewProps.xml" Type="http://schemas.openxmlformats.org/officeDocument/2006/relationships/viewProps"/><Relationship Id="rId30" Target="theme/theme2.xml" Type="http://schemas.openxmlformats.org/officeDocument/2006/relationships/theme"/><Relationship Id="rId31" Target="notesSlides/notesSlide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svg>
</file>

<file path=ppt/media/image4.png>
</file>

<file path=ppt/media/image5.png>
</file>

<file path=ppt/media/image6.svg>
</file>

<file path=ppt/media/image7.png>
</file>

<file path=ppt/media/image8.gif>
</file>

<file path=ppt/media/image9.gif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Data Imbalance - Few emotions are underrepresented;</a:t>
            </a:r>
          </a:p>
          <a:p>
            <a:r>
              <a:rPr lang="en-US"/>
              <a:t>Transcription &amp; Translation Errors - Speech-to-text and translation tools can introduce mistakes;</a:t>
            </a:r>
          </a:p>
          <a:p>
            <a:r>
              <a:rPr lang="en-US"/>
              <a:t>Context Loss in Text-only Analysis - Sarcasm, irony, or subtle humor are difficult to detect without audio/visual context.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11" Target="../media/image17.png" Type="http://schemas.openxmlformats.org/officeDocument/2006/relationships/image"/><Relationship Id="rId12" Target="../media/image18.png" Type="http://schemas.openxmlformats.org/officeDocument/2006/relationships/image"/><Relationship Id="rId13" Target="../media/image19.png" Type="http://schemas.openxmlformats.org/officeDocument/2006/relationships/image"/><Relationship Id="rId14" Target="../media/image20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Relationship Id="rId6" Target="../media/image8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gif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72193" y="8184273"/>
            <a:ext cx="6104806" cy="719036"/>
            <a:chOff x="0" y="0"/>
            <a:chExt cx="1607850" cy="1893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07850" cy="189376"/>
            </a:xfrm>
            <a:custGeom>
              <a:avLst/>
              <a:gdLst/>
              <a:ahLst/>
              <a:cxnLst/>
              <a:rect r="r" b="b" t="t" l="l"/>
              <a:pathLst>
                <a:path h="189376" w="1607850">
                  <a:moveTo>
                    <a:pt x="94688" y="0"/>
                  </a:moveTo>
                  <a:lnTo>
                    <a:pt x="1513162" y="0"/>
                  </a:lnTo>
                  <a:cubicBezTo>
                    <a:pt x="1538275" y="0"/>
                    <a:pt x="1562359" y="9976"/>
                    <a:pt x="1580117" y="27733"/>
                  </a:cubicBezTo>
                  <a:cubicBezTo>
                    <a:pt x="1597874" y="45491"/>
                    <a:pt x="1607850" y="69575"/>
                    <a:pt x="1607850" y="94688"/>
                  </a:cubicBezTo>
                  <a:lnTo>
                    <a:pt x="1607850" y="94688"/>
                  </a:lnTo>
                  <a:cubicBezTo>
                    <a:pt x="1607850" y="146983"/>
                    <a:pt x="1565457" y="189376"/>
                    <a:pt x="1513162" y="189376"/>
                  </a:cubicBezTo>
                  <a:lnTo>
                    <a:pt x="94688" y="189376"/>
                  </a:lnTo>
                  <a:cubicBezTo>
                    <a:pt x="42393" y="189376"/>
                    <a:pt x="0" y="146983"/>
                    <a:pt x="0" y="94688"/>
                  </a:cubicBezTo>
                  <a:lnTo>
                    <a:pt x="0" y="94688"/>
                  </a:lnTo>
                  <a:cubicBezTo>
                    <a:pt x="0" y="42393"/>
                    <a:pt x="42393" y="0"/>
                    <a:pt x="94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3533C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607850" cy="227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19"/>
                </a:lnSpc>
              </a:pPr>
              <a:r>
                <a:rPr lang="en-US" b="true" sz="1799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Raya-Neda, Petar, Vladislav, Mario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425517"/>
            <a:ext cx="12014684" cy="5438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93"/>
              </a:lnSpc>
            </a:pPr>
            <a:r>
              <a:rPr lang="en-US" sz="107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NATURAL LANGUGAGE PROCESSING: </a:t>
            </a:r>
          </a:p>
          <a:p>
            <a:pPr algn="l">
              <a:lnSpc>
                <a:spcPts val="10593"/>
              </a:lnSpc>
            </a:pPr>
            <a:r>
              <a:rPr lang="en-US" sz="107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EMOTION CLASSIFICATION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01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4346716" y="9227159"/>
            <a:ext cx="1755760" cy="583673"/>
            <a:chOff x="0" y="0"/>
            <a:chExt cx="462422" cy="15372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62423" cy="153725"/>
            </a:xfrm>
            <a:custGeom>
              <a:avLst/>
              <a:gdLst/>
              <a:ahLst/>
              <a:cxnLst/>
              <a:rect r="r" b="b" t="t" l="l"/>
              <a:pathLst>
                <a:path h="153725" w="462423">
                  <a:moveTo>
                    <a:pt x="76862" y="0"/>
                  </a:moveTo>
                  <a:lnTo>
                    <a:pt x="385560" y="0"/>
                  </a:lnTo>
                  <a:cubicBezTo>
                    <a:pt x="428010" y="0"/>
                    <a:pt x="462423" y="34412"/>
                    <a:pt x="462423" y="76862"/>
                  </a:cubicBezTo>
                  <a:lnTo>
                    <a:pt x="462423" y="76862"/>
                  </a:lnTo>
                  <a:cubicBezTo>
                    <a:pt x="462423" y="97247"/>
                    <a:pt x="454325" y="116798"/>
                    <a:pt x="439910" y="131212"/>
                  </a:cubicBezTo>
                  <a:cubicBezTo>
                    <a:pt x="425496" y="145627"/>
                    <a:pt x="405945" y="153725"/>
                    <a:pt x="385560" y="153725"/>
                  </a:cubicBezTo>
                  <a:lnTo>
                    <a:pt x="76862" y="153725"/>
                  </a:lnTo>
                  <a:cubicBezTo>
                    <a:pt x="34412" y="153725"/>
                    <a:pt x="0" y="119312"/>
                    <a:pt x="0" y="76862"/>
                  </a:cubicBezTo>
                  <a:lnTo>
                    <a:pt x="0" y="76862"/>
                  </a:lnTo>
                  <a:cubicBezTo>
                    <a:pt x="0" y="34412"/>
                    <a:pt x="34412" y="0"/>
                    <a:pt x="768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3533C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62422" cy="19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19"/>
                </a:lnSpc>
              </a:pPr>
              <a:r>
                <a:rPr lang="en-US" b="true" sz="1799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GROUP 24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711052" y="1787657"/>
            <a:ext cx="8951950" cy="7115653"/>
          </a:xfrm>
          <a:custGeom>
            <a:avLst/>
            <a:gdLst/>
            <a:ahLst/>
            <a:cxnLst/>
            <a:rect r="r" b="b" t="t" l="l"/>
            <a:pathLst>
              <a:path h="7115653" w="8951950">
                <a:moveTo>
                  <a:pt x="0" y="0"/>
                </a:moveTo>
                <a:lnTo>
                  <a:pt x="8951950" y="0"/>
                </a:lnTo>
                <a:lnTo>
                  <a:pt x="8951950" y="7115652"/>
                </a:lnTo>
                <a:lnTo>
                  <a:pt x="0" y="71156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10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52829" y="1731136"/>
            <a:ext cx="4310751" cy="939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29"/>
              </a:lnSpc>
            </a:pPr>
            <a:r>
              <a:rPr lang="en-US" sz="69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STRENGHTS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906458" y="7605770"/>
            <a:ext cx="4285559" cy="790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7"/>
              </a:lnSpc>
            </a:pPr>
            <a:r>
              <a:rPr lang="en-US" sz="5896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WEAKNESSES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557" y="2911628"/>
            <a:ext cx="4588273" cy="419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High precision and recall for neutral and happiness</a:t>
            </a:r>
          </a:p>
          <a:p>
            <a:pPr algn="ctr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Anger is recognized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well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 with some overlap with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sadness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neutral</a:t>
            </a:r>
          </a:p>
          <a:p>
            <a:pPr algn="ctr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Few 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false positives for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rare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 classes like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disgust 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and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surprise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15225" y="3999605"/>
            <a:ext cx="4668025" cy="3358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Erros 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between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anger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sadness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, and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neutral</a:t>
            </a:r>
          </a:p>
          <a:p>
            <a:pPr algn="ctr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Fear 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often confused with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neutral 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and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happiness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Poor performance on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disgust </a:t>
            </a:r>
            <a:r>
              <a:rPr lang="en-US" sz="2400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and </a:t>
            </a:r>
            <a:r>
              <a:rPr lang="en-US" b="true" sz="2400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surprise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066014" y="668147"/>
            <a:ext cx="5388008" cy="939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29"/>
              </a:lnSpc>
            </a:pPr>
            <a:r>
              <a:rPr lang="en-US" sz="69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FINAL MODEL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3797835" y="1325574"/>
          <a:ext cx="10692330" cy="5858875"/>
        </p:xfrm>
        <a:graphic>
          <a:graphicData uri="http://schemas.openxmlformats.org/drawingml/2006/table">
            <a:tbl>
              <a:tblPr/>
              <a:tblGrid>
                <a:gridCol w="2632580"/>
                <a:gridCol w="2713585"/>
                <a:gridCol w="2844564"/>
                <a:gridCol w="2501601"/>
              </a:tblGrid>
              <a:tr h="7323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73A3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emotions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73A3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precision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73A3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recall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73A3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f1-score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323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73A3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anger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0.77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0.57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0.65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323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73A3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disgust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0.5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0.67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0.57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323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73A3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fear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0.71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0.38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0.5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323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73A3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happiness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0.60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0.91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0.73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323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73A3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neutral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0.77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0.77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0.77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323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73A3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sadness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0.73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0.67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0.70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323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73A3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surprise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0.5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0.67</a:t>
                      </a:r>
                      <a:endParaRPr lang="en-US" sz="1100"/>
                    </a:p>
                  </a:txBody>
                  <a:tcPr marL="28575" marR="28575" marT="28575" marB="28575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3797835" y="7501039"/>
          <a:ext cx="10692330" cy="1257045"/>
        </p:xfrm>
        <a:graphic>
          <a:graphicData uri="http://schemas.openxmlformats.org/drawingml/2006/table">
            <a:tbl>
              <a:tblPr/>
              <a:tblGrid>
                <a:gridCol w="2632003"/>
                <a:gridCol w="2714162"/>
                <a:gridCol w="2854252"/>
                <a:gridCol w="2491913"/>
              </a:tblGrid>
              <a:tr h="62852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73A3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macro avg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0.66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0.66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852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73A3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weighted avg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0.71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E762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12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871736" y="4468332"/>
            <a:ext cx="10544529" cy="157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ERROR ANALYSIS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18689" y="798448"/>
            <a:ext cx="10250622" cy="158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ERROR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95734" y="2277867"/>
            <a:ext cx="10180992" cy="2418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Label Issues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Emotional sentences mislabelled as ‘neu</a:t>
            </a: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tral’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Flat sentences labeled as ‘happiness’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13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765674" y="7277519"/>
            <a:ext cx="8833628" cy="2418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CIA Test Set Fixes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Corrected many wrong labels &amp; translations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Improved evaluation reliability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687148" y="4777693"/>
            <a:ext cx="10180992" cy="2418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Translation/Transcription Errors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Lost words &amp; incomplete sentences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Unclear phrases due to po</a:t>
            </a: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or transcription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41354" y="3803332"/>
            <a:ext cx="2375467" cy="359151"/>
          </a:xfrm>
          <a:custGeom>
            <a:avLst/>
            <a:gdLst/>
            <a:ahLst/>
            <a:cxnLst/>
            <a:rect r="r" b="b" t="t" l="l"/>
            <a:pathLst>
              <a:path h="359151" w="2375467">
                <a:moveTo>
                  <a:pt x="0" y="0"/>
                </a:moveTo>
                <a:lnTo>
                  <a:pt x="2375467" y="0"/>
                </a:lnTo>
                <a:lnTo>
                  <a:pt x="2375467" y="359150"/>
                </a:lnTo>
                <a:lnTo>
                  <a:pt x="0" y="3591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634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22304" y="4515184"/>
            <a:ext cx="3668875" cy="294202"/>
          </a:xfrm>
          <a:custGeom>
            <a:avLst/>
            <a:gdLst/>
            <a:ahLst/>
            <a:cxnLst/>
            <a:rect r="r" b="b" t="t" l="l"/>
            <a:pathLst>
              <a:path h="294202" w="3668875">
                <a:moveTo>
                  <a:pt x="0" y="0"/>
                </a:moveTo>
                <a:lnTo>
                  <a:pt x="3668875" y="0"/>
                </a:lnTo>
                <a:lnTo>
                  <a:pt x="3668875" y="294202"/>
                </a:lnTo>
                <a:lnTo>
                  <a:pt x="0" y="2942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22304" y="5143500"/>
            <a:ext cx="2888767" cy="318614"/>
          </a:xfrm>
          <a:custGeom>
            <a:avLst/>
            <a:gdLst/>
            <a:ahLst/>
            <a:cxnLst/>
            <a:rect r="r" b="b" t="t" l="l"/>
            <a:pathLst>
              <a:path h="318614" w="2888767">
                <a:moveTo>
                  <a:pt x="0" y="0"/>
                </a:moveTo>
                <a:lnTo>
                  <a:pt x="2888767" y="0"/>
                </a:lnTo>
                <a:lnTo>
                  <a:pt x="2888767" y="318614"/>
                </a:lnTo>
                <a:lnTo>
                  <a:pt x="0" y="3186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41354" y="5797790"/>
            <a:ext cx="3701736" cy="287204"/>
          </a:xfrm>
          <a:custGeom>
            <a:avLst/>
            <a:gdLst/>
            <a:ahLst/>
            <a:cxnLst/>
            <a:rect r="r" b="b" t="t" l="l"/>
            <a:pathLst>
              <a:path h="287204" w="3701736">
                <a:moveTo>
                  <a:pt x="0" y="0"/>
                </a:moveTo>
                <a:lnTo>
                  <a:pt x="3701736" y="0"/>
                </a:lnTo>
                <a:lnTo>
                  <a:pt x="3701736" y="287203"/>
                </a:lnTo>
                <a:lnTo>
                  <a:pt x="0" y="2872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22304" y="9338158"/>
            <a:ext cx="3192888" cy="382382"/>
          </a:xfrm>
          <a:custGeom>
            <a:avLst/>
            <a:gdLst/>
            <a:ahLst/>
            <a:cxnLst/>
            <a:rect r="r" b="b" t="t" l="l"/>
            <a:pathLst>
              <a:path h="382382" w="3192888">
                <a:moveTo>
                  <a:pt x="0" y="0"/>
                </a:moveTo>
                <a:lnTo>
                  <a:pt x="3192889" y="0"/>
                </a:lnTo>
                <a:lnTo>
                  <a:pt x="3192889" y="382382"/>
                </a:lnTo>
                <a:lnTo>
                  <a:pt x="0" y="38238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41354" y="8578474"/>
            <a:ext cx="8002646" cy="407259"/>
          </a:xfrm>
          <a:custGeom>
            <a:avLst/>
            <a:gdLst/>
            <a:ahLst/>
            <a:cxnLst/>
            <a:rect r="r" b="b" t="t" l="l"/>
            <a:pathLst>
              <a:path h="407259" w="8002646">
                <a:moveTo>
                  <a:pt x="0" y="0"/>
                </a:moveTo>
                <a:lnTo>
                  <a:pt x="8002646" y="0"/>
                </a:lnTo>
                <a:lnTo>
                  <a:pt x="8002646" y="407259"/>
                </a:lnTo>
                <a:lnTo>
                  <a:pt x="0" y="40725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41354" y="6960103"/>
            <a:ext cx="3248342" cy="1152028"/>
          </a:xfrm>
          <a:custGeom>
            <a:avLst/>
            <a:gdLst/>
            <a:ahLst/>
            <a:cxnLst/>
            <a:rect r="r" b="b" t="t" l="l"/>
            <a:pathLst>
              <a:path h="1152028" w="3248342">
                <a:moveTo>
                  <a:pt x="0" y="0"/>
                </a:moveTo>
                <a:lnTo>
                  <a:pt x="3248342" y="0"/>
                </a:lnTo>
                <a:lnTo>
                  <a:pt x="3248342" y="1152029"/>
                </a:lnTo>
                <a:lnTo>
                  <a:pt x="0" y="115202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22304" y="3125065"/>
            <a:ext cx="3720786" cy="401676"/>
          </a:xfrm>
          <a:custGeom>
            <a:avLst/>
            <a:gdLst/>
            <a:ahLst/>
            <a:cxnLst/>
            <a:rect r="r" b="b" t="t" l="l"/>
            <a:pathLst>
              <a:path h="401676" w="3720786">
                <a:moveTo>
                  <a:pt x="0" y="0"/>
                </a:moveTo>
                <a:lnTo>
                  <a:pt x="3720786" y="0"/>
                </a:lnTo>
                <a:lnTo>
                  <a:pt x="3720786" y="401676"/>
                </a:lnTo>
                <a:lnTo>
                  <a:pt x="0" y="40167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22304" y="6360174"/>
            <a:ext cx="5785799" cy="266554"/>
          </a:xfrm>
          <a:custGeom>
            <a:avLst/>
            <a:gdLst/>
            <a:ahLst/>
            <a:cxnLst/>
            <a:rect r="r" b="b" t="t" l="l"/>
            <a:pathLst>
              <a:path h="266554" w="5785799">
                <a:moveTo>
                  <a:pt x="0" y="0"/>
                </a:moveTo>
                <a:lnTo>
                  <a:pt x="5785799" y="0"/>
                </a:lnTo>
                <a:lnTo>
                  <a:pt x="5785799" y="266554"/>
                </a:lnTo>
                <a:lnTo>
                  <a:pt x="0" y="266554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41354" y="2442022"/>
            <a:ext cx="1860393" cy="453754"/>
          </a:xfrm>
          <a:custGeom>
            <a:avLst/>
            <a:gdLst/>
            <a:ahLst/>
            <a:cxnLst/>
            <a:rect r="r" b="b" t="t" l="l"/>
            <a:pathLst>
              <a:path h="453754" w="1860393">
                <a:moveTo>
                  <a:pt x="0" y="0"/>
                </a:moveTo>
                <a:lnTo>
                  <a:pt x="1860393" y="0"/>
                </a:lnTo>
                <a:lnTo>
                  <a:pt x="1860393" y="453754"/>
                </a:lnTo>
                <a:lnTo>
                  <a:pt x="0" y="45375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867388" y="442449"/>
            <a:ext cx="6553224" cy="157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EXAMPLES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029895" y="3621275"/>
            <a:ext cx="6520160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CIA: happiness, Actual: neutral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843090" y="4300652"/>
            <a:ext cx="8601819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CIA: neutral, Actual: sadness (nostalgia)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334243" y="4941174"/>
            <a:ext cx="6520160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CIA: happiness, Actual: neutral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112322" y="5579759"/>
            <a:ext cx="10902702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CIA: anger, Actual: sadness (incomplete sentence)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61630" y="8434489"/>
            <a:ext cx="7042696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Example of Incorrect Translation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553186" y="9186329"/>
            <a:ext cx="7465814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Example of Incorrect Transcription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553186" y="7174485"/>
            <a:ext cx="12869604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Incorrect Transcription (One sentence divided as 3 distinct)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312206" y="2888160"/>
            <a:ext cx="6520160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CIA: happiness, Actual: neutral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232305" y="6131819"/>
            <a:ext cx="6635502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CIA: happiness, Actual: neutral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573152" y="2307266"/>
            <a:ext cx="6434733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CIA: neutral Actual: happiness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6055" y="2284893"/>
            <a:ext cx="7536778" cy="6227962"/>
          </a:xfrm>
          <a:custGeom>
            <a:avLst/>
            <a:gdLst/>
            <a:ahLst/>
            <a:cxnLst/>
            <a:rect r="r" b="b" t="t" l="l"/>
            <a:pathLst>
              <a:path h="6227962" w="7536778">
                <a:moveTo>
                  <a:pt x="0" y="0"/>
                </a:moveTo>
                <a:lnTo>
                  <a:pt x="7536778" y="0"/>
                </a:lnTo>
                <a:lnTo>
                  <a:pt x="7536778" y="6227962"/>
                </a:lnTo>
                <a:lnTo>
                  <a:pt x="0" y="62279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3334" b="-1059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854994" y="2284893"/>
            <a:ext cx="7386101" cy="6175823"/>
            <a:chOff x="0" y="0"/>
            <a:chExt cx="9848135" cy="823443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848135" cy="8234430"/>
            </a:xfrm>
            <a:custGeom>
              <a:avLst/>
              <a:gdLst/>
              <a:ahLst/>
              <a:cxnLst/>
              <a:rect r="r" b="b" t="t" l="l"/>
              <a:pathLst>
                <a:path h="8234430" w="9848135">
                  <a:moveTo>
                    <a:pt x="0" y="0"/>
                  </a:moveTo>
                  <a:lnTo>
                    <a:pt x="9848135" y="0"/>
                  </a:lnTo>
                  <a:lnTo>
                    <a:pt x="9848135" y="8234430"/>
                  </a:lnTo>
                  <a:lnTo>
                    <a:pt x="0" y="82344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801" t="0" r="-6023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9093057" y="69679"/>
              <a:ext cx="577010" cy="288505"/>
            </a:xfrm>
            <a:custGeom>
              <a:avLst/>
              <a:gdLst/>
              <a:ahLst/>
              <a:cxnLst/>
              <a:rect r="r" b="b" t="t" l="l"/>
              <a:pathLst>
                <a:path h="288505" w="577010">
                  <a:moveTo>
                    <a:pt x="0" y="0"/>
                  </a:moveTo>
                  <a:lnTo>
                    <a:pt x="577010" y="0"/>
                  </a:lnTo>
                  <a:lnTo>
                    <a:pt x="577010" y="288505"/>
                  </a:lnTo>
                  <a:lnTo>
                    <a:pt x="0" y="2885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-13707" b="-13707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762052" y="572607"/>
            <a:ext cx="8418542" cy="157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ANNOTATIONS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15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97369" y="8541677"/>
            <a:ext cx="4394150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Before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F1-Weighted = 0.499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36025" y="8605685"/>
            <a:ext cx="4224040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After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F1-Weighted = 0.714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52206" y="3479868"/>
            <a:ext cx="8678479" cy="4218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Data Imbalance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Incomplete transcription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Translation Errors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Context Loss in Text-only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16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52438" y="801077"/>
            <a:ext cx="7583123" cy="157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LIMITATIONS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17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411839" y="494914"/>
            <a:ext cx="12436300" cy="3069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NEXT STEPS &amp; RECOMMENDATIONS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7442" y="4592315"/>
            <a:ext cx="9301552" cy="3618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Improve data quality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Collect more diverse training data</a:t>
            </a:r>
          </a:p>
          <a:p>
            <a:pPr algn="just">
              <a:lnSpc>
                <a:spcPts val="4759"/>
              </a:lnSpc>
            </a:pP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Implement the whole pipeline into an application 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50621" y="764048"/>
            <a:ext cx="608679" cy="608679"/>
            <a:chOff x="0" y="0"/>
            <a:chExt cx="285198" cy="2851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5198" cy="285198"/>
            </a:xfrm>
            <a:custGeom>
              <a:avLst/>
              <a:gdLst/>
              <a:ahLst/>
              <a:cxnLst/>
              <a:rect r="r" b="b" t="t" l="l"/>
              <a:pathLst>
                <a:path h="285198" w="285198">
                  <a:moveTo>
                    <a:pt x="142599" y="0"/>
                  </a:moveTo>
                  <a:lnTo>
                    <a:pt x="142599" y="0"/>
                  </a:lnTo>
                  <a:cubicBezTo>
                    <a:pt x="180419" y="0"/>
                    <a:pt x="216689" y="15024"/>
                    <a:pt x="243432" y="41766"/>
                  </a:cubicBezTo>
                  <a:cubicBezTo>
                    <a:pt x="270174" y="68509"/>
                    <a:pt x="285198" y="104779"/>
                    <a:pt x="285198" y="142599"/>
                  </a:cubicBezTo>
                  <a:lnTo>
                    <a:pt x="285198" y="142599"/>
                  </a:lnTo>
                  <a:cubicBezTo>
                    <a:pt x="285198" y="221354"/>
                    <a:pt x="221354" y="285198"/>
                    <a:pt x="142599" y="285198"/>
                  </a:cubicBezTo>
                  <a:lnTo>
                    <a:pt x="142599" y="285198"/>
                  </a:lnTo>
                  <a:cubicBezTo>
                    <a:pt x="63844" y="285198"/>
                    <a:pt x="0" y="221354"/>
                    <a:pt x="0" y="142599"/>
                  </a:cubicBezTo>
                  <a:lnTo>
                    <a:pt x="0" y="142599"/>
                  </a:lnTo>
                  <a:cubicBezTo>
                    <a:pt x="0" y="63844"/>
                    <a:pt x="63844" y="0"/>
                    <a:pt x="14259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85198" cy="3423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45599" y="1547761"/>
            <a:ext cx="20590236" cy="2059023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0949887" y="6172200"/>
            <a:ext cx="10483567" cy="8229600"/>
          </a:xfrm>
          <a:custGeom>
            <a:avLst/>
            <a:gdLst/>
            <a:ahLst/>
            <a:cxnLst/>
            <a:rect r="r" b="b" t="t" l="l"/>
            <a:pathLst>
              <a:path h="8229600" w="10483567">
                <a:moveTo>
                  <a:pt x="10483567" y="0"/>
                </a:moveTo>
                <a:lnTo>
                  <a:pt x="0" y="0"/>
                </a:lnTo>
                <a:lnTo>
                  <a:pt x="0" y="8229600"/>
                </a:lnTo>
                <a:lnTo>
                  <a:pt x="10483567" y="8229600"/>
                </a:lnTo>
                <a:lnTo>
                  <a:pt x="1048356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196188" y="2529803"/>
            <a:ext cx="881574" cy="88157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240E3D">
                      <a:alpha val="100000"/>
                    </a:srgbClr>
                  </a:gs>
                  <a:gs pos="100000">
                    <a:srgbClr val="690088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324062" y="2657677"/>
            <a:ext cx="625825" cy="625825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40E3D">
                    <a:alpha val="100000"/>
                  </a:srgbClr>
                </a:gs>
                <a:gs pos="100000">
                  <a:srgbClr val="690088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315551" y="5142272"/>
            <a:ext cx="366947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0F0E0E"/>
                </a:solidFill>
                <a:latin typeface="Poppins"/>
                <a:ea typeface="Poppins"/>
                <a:cs typeface="Poppins"/>
                <a:sym typeface="Poppins"/>
              </a:rPr>
              <a:t>Presented By: Olivia Wilson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51325" y="4100935"/>
            <a:ext cx="495684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 spc="848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FOR YOUR ATTENTION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51325" y="2644012"/>
            <a:ext cx="8391380" cy="1575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71"/>
              </a:lnSpc>
            </a:pPr>
            <a:r>
              <a:rPr lang="en-US" b="true" sz="10627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2315551" y="5143500"/>
            <a:ext cx="6156566" cy="719036"/>
            <a:chOff x="0" y="0"/>
            <a:chExt cx="1621482" cy="1893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621482" cy="189376"/>
            </a:xfrm>
            <a:custGeom>
              <a:avLst/>
              <a:gdLst/>
              <a:ahLst/>
              <a:cxnLst/>
              <a:rect r="r" b="b" t="t" l="l"/>
              <a:pathLst>
                <a:path h="189376" w="1621482">
                  <a:moveTo>
                    <a:pt x="94688" y="0"/>
                  </a:moveTo>
                  <a:lnTo>
                    <a:pt x="1526794" y="0"/>
                  </a:lnTo>
                  <a:cubicBezTo>
                    <a:pt x="1579089" y="0"/>
                    <a:pt x="1621482" y="42393"/>
                    <a:pt x="1621482" y="94688"/>
                  </a:cubicBezTo>
                  <a:lnTo>
                    <a:pt x="1621482" y="94688"/>
                  </a:lnTo>
                  <a:cubicBezTo>
                    <a:pt x="1621482" y="119801"/>
                    <a:pt x="1611506" y="143885"/>
                    <a:pt x="1593749" y="161642"/>
                  </a:cubicBezTo>
                  <a:cubicBezTo>
                    <a:pt x="1575991" y="179400"/>
                    <a:pt x="1551907" y="189376"/>
                    <a:pt x="1526794" y="189376"/>
                  </a:cubicBezTo>
                  <a:lnTo>
                    <a:pt x="94688" y="189376"/>
                  </a:lnTo>
                  <a:cubicBezTo>
                    <a:pt x="42393" y="189376"/>
                    <a:pt x="0" y="146983"/>
                    <a:pt x="0" y="94688"/>
                  </a:cubicBezTo>
                  <a:lnTo>
                    <a:pt x="0" y="94688"/>
                  </a:lnTo>
                  <a:cubicBezTo>
                    <a:pt x="0" y="42393"/>
                    <a:pt x="42393" y="0"/>
                    <a:pt x="94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3533C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1621482" cy="227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19"/>
                </a:lnSpc>
              </a:pPr>
              <a:r>
                <a:rPr lang="en-US" b="true" sz="1799">
                  <a:solidFill>
                    <a:srgbClr val="FFFFFF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Raya-Neda, Petar, Vladislav, Mario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9942155" y="447125"/>
            <a:ext cx="7317145" cy="7317145"/>
          </a:xfrm>
          <a:custGeom>
            <a:avLst/>
            <a:gdLst/>
            <a:ahLst/>
            <a:cxnLst/>
            <a:rect r="r" b="b" t="t" l="l"/>
            <a:pathLst>
              <a:path h="7317145" w="7317145">
                <a:moveTo>
                  <a:pt x="0" y="0"/>
                </a:moveTo>
                <a:lnTo>
                  <a:pt x="7317145" y="0"/>
                </a:lnTo>
                <a:lnTo>
                  <a:pt x="7317145" y="7317146"/>
                </a:lnTo>
                <a:lnTo>
                  <a:pt x="0" y="7317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6191671" y="25925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09" y="0"/>
                </a:lnTo>
                <a:lnTo>
                  <a:pt x="2093809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9548" r="0" b="-32284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599" y="123439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548" r="0" b="-3228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11765" y="4887565"/>
            <a:ext cx="4990296" cy="157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AGENDA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024491" y="2529075"/>
            <a:ext cx="9733426" cy="6019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Client Value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Dataset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Feature Extraction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Implemented Models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Strengths &amp; Weaknesses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Error Analysis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Annotations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Limitations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Next Steps &amp; Recommendations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1709" y="3052234"/>
            <a:ext cx="6994956" cy="5013114"/>
            <a:chOff x="0" y="0"/>
            <a:chExt cx="7523162" cy="539166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521042" cy="5391666"/>
            </a:xfrm>
            <a:custGeom>
              <a:avLst/>
              <a:gdLst/>
              <a:ahLst/>
              <a:cxnLst/>
              <a:rect r="r" b="b" t="t" l="l"/>
              <a:pathLst>
                <a:path h="5391666" w="7521042">
                  <a:moveTo>
                    <a:pt x="0" y="476623"/>
                  </a:moveTo>
                  <a:lnTo>
                    <a:pt x="0" y="3363322"/>
                  </a:lnTo>
                  <a:cubicBezTo>
                    <a:pt x="0" y="3627513"/>
                    <a:pt x="421840" y="3841023"/>
                    <a:pt x="939070" y="3839945"/>
                  </a:cubicBezTo>
                  <a:cubicBezTo>
                    <a:pt x="1458421" y="3838866"/>
                    <a:pt x="1880261" y="4053455"/>
                    <a:pt x="1878141" y="4317647"/>
                  </a:cubicBezTo>
                  <a:lnTo>
                    <a:pt x="1876021" y="4913965"/>
                  </a:lnTo>
                  <a:cubicBezTo>
                    <a:pt x="1876021" y="5178156"/>
                    <a:pt x="2295741" y="5391666"/>
                    <a:pt x="2812972" y="5391666"/>
                  </a:cubicBezTo>
                  <a:lnTo>
                    <a:pt x="6584092" y="5391666"/>
                  </a:lnTo>
                  <a:cubicBezTo>
                    <a:pt x="7101322" y="5391666"/>
                    <a:pt x="7521042" y="5178156"/>
                    <a:pt x="7521042" y="4915043"/>
                  </a:cubicBezTo>
                  <a:lnTo>
                    <a:pt x="7521042" y="2275283"/>
                  </a:lnTo>
                  <a:cubicBezTo>
                    <a:pt x="7521042" y="2117847"/>
                    <a:pt x="7368417" y="1971193"/>
                    <a:pt x="7114041" y="1882770"/>
                  </a:cubicBezTo>
                  <a:lnTo>
                    <a:pt x="1977771" y="84110"/>
                  </a:lnTo>
                  <a:cubicBezTo>
                    <a:pt x="1820906" y="29115"/>
                    <a:pt x="1636484" y="0"/>
                    <a:pt x="1445702" y="0"/>
                  </a:cubicBezTo>
                  <a:lnTo>
                    <a:pt x="936950" y="0"/>
                  </a:lnTo>
                  <a:cubicBezTo>
                    <a:pt x="419720" y="0"/>
                    <a:pt x="0" y="213510"/>
                    <a:pt x="0" y="476623"/>
                  </a:cubicBezTo>
                  <a:close/>
                </a:path>
              </a:pathLst>
            </a:custGeom>
            <a:blipFill>
              <a:blip r:embed="rId2"/>
              <a:stretch>
                <a:fillRect l="-12058" t="-274" r="-15735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33599" y="123439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548" r="0" b="-32284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986404" y="1257300"/>
            <a:ext cx="9096550" cy="157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03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546665" y="3310004"/>
            <a:ext cx="9733426" cy="541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Problem Definition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Emotion Classification in NLP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Use case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Identify emotions expressed in video content to support media creators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Client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CIA - They use AI to analyse every single detail of your film, series, TV-show or video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599" y="123439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548" r="0" b="-3228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97640" y="1257300"/>
            <a:ext cx="9096550" cy="157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CLIENT VALUE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86044" y="3405550"/>
            <a:ext cx="9242054" cy="2418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Time &amp; Cost Savings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Automates emotional tagging;</a:t>
            </a:r>
          </a:p>
          <a:p>
            <a:pPr algn="l" marL="1468119" indent="-489373" lvl="2">
              <a:lnSpc>
                <a:spcPts val="4759"/>
              </a:lnSpc>
              <a:buFont typeface="Arial"/>
              <a:buChar char="⚬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Reduces human error in repetitive tasks.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04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717718" y="3510325"/>
            <a:ext cx="7476472" cy="6130707"/>
            <a:chOff x="0" y="0"/>
            <a:chExt cx="9968630" cy="817427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968630" cy="8174277"/>
            </a:xfrm>
            <a:custGeom>
              <a:avLst/>
              <a:gdLst/>
              <a:ahLst/>
              <a:cxnLst/>
              <a:rect r="r" b="b" t="t" l="l"/>
              <a:pathLst>
                <a:path h="8174277" w="9968630">
                  <a:moveTo>
                    <a:pt x="0" y="0"/>
                  </a:moveTo>
                  <a:lnTo>
                    <a:pt x="9968630" y="0"/>
                  </a:lnTo>
                  <a:lnTo>
                    <a:pt x="9968630" y="8174277"/>
                  </a:lnTo>
                  <a:lnTo>
                    <a:pt x="0" y="81742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2532654" y="4882938"/>
              <a:ext cx="4903323" cy="4804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45"/>
                </a:lnSpc>
              </a:pPr>
              <a:r>
                <a:rPr lang="en-US" sz="2175">
                  <a:solidFill>
                    <a:srgbClr val="2600B1"/>
                  </a:solidFill>
                  <a:latin typeface="Lato"/>
                  <a:ea typeface="Lato"/>
                  <a:cs typeface="Lato"/>
                  <a:sym typeface="Lato"/>
                </a:rPr>
                <a:t>Transcribtion &amp; Translation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842261" y="534046"/>
              <a:ext cx="2284107" cy="9868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45"/>
                </a:lnSpc>
              </a:pPr>
              <a:r>
                <a:rPr lang="en-US" sz="2175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Client Insights</a:t>
              </a:r>
            </a:p>
            <a:p>
              <a:pPr algn="ctr">
                <a:lnSpc>
                  <a:spcPts val="3045"/>
                </a:lnSpc>
              </a:pPr>
              <a:r>
                <a:rPr lang="en-US" sz="2175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&amp; Output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195699" y="2837244"/>
              <a:ext cx="3577233" cy="481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45"/>
                </a:lnSpc>
              </a:pPr>
              <a:r>
                <a:rPr lang="en-US" sz="2175">
                  <a:solidFill>
                    <a:srgbClr val="2600B1"/>
                  </a:solidFill>
                  <a:latin typeface="Lato"/>
                  <a:ea typeface="Lato"/>
                  <a:cs typeface="Lato"/>
                  <a:sym typeface="Lato"/>
                </a:rPr>
                <a:t>Emotion Classification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610912" y="6926624"/>
              <a:ext cx="2746806" cy="4804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45"/>
                </a:lnSpc>
              </a:pPr>
              <a:r>
                <a:rPr lang="en-US" sz="2175">
                  <a:solidFill>
                    <a:srgbClr val="2600B1"/>
                  </a:solidFill>
                  <a:latin typeface="Lato"/>
                  <a:ea typeface="Lato"/>
                  <a:cs typeface="Lato"/>
                  <a:sym typeface="Lato"/>
                </a:rPr>
                <a:t>Video Input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42616" y="4465703"/>
            <a:ext cx="10002768" cy="1584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PRE-PROCESSING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-1013606" y="2203222"/>
            <a:ext cx="13844054" cy="9112517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true" flipV="false" rot="0">
            <a:off x="12590379" y="3294988"/>
            <a:ext cx="4484773" cy="582438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5408176" y="4371975"/>
            <a:ext cx="5686335" cy="2195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DATASET</a:t>
            </a:r>
          </a:p>
          <a:p>
            <a:pPr algn="r">
              <a:lnSpc>
                <a:spcPts val="3959"/>
              </a:lnSpc>
            </a:pPr>
            <a:r>
              <a:rPr lang="en-US" sz="39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460K ROWS   </a:t>
            </a:r>
          </a:p>
          <a:p>
            <a:pPr algn="l">
              <a:lnSpc>
                <a:spcPts val="1979"/>
              </a:lnSpc>
            </a:pPr>
            <a:r>
              <a:rPr lang="en-US" sz="19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03254" y="885825"/>
            <a:ext cx="9081492" cy="1858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Used Datasets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7AFFF5"/>
                </a:solidFill>
                <a:latin typeface="Poppins Bold"/>
                <a:ea typeface="Poppins Bold"/>
                <a:cs typeface="Poppins Bold"/>
                <a:sym typeface="Poppins Bold"/>
              </a:rPr>
              <a:t>MELD, GoEmotions, CAREER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06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07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84159" y="1704845"/>
            <a:ext cx="13995912" cy="1538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83"/>
              </a:lnSpc>
            </a:pPr>
            <a:r>
              <a:rPr lang="en-US" sz="115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FEATURE EXTRACTION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1305" y="4257895"/>
            <a:ext cx="6772289" cy="4218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P</a:t>
            </a: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OS Tagging 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CountVectorizer &amp; TF-IDF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Sentiment Scores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Embeddings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190" y="0"/>
            <a:ext cx="2093810" cy="1476245"/>
          </a:xfrm>
          <a:custGeom>
            <a:avLst/>
            <a:gdLst/>
            <a:ahLst/>
            <a:cxnLst/>
            <a:rect r="r" b="b" t="t" l="l"/>
            <a:pathLst>
              <a:path h="1476245" w="2093810">
                <a:moveTo>
                  <a:pt x="0" y="0"/>
                </a:moveTo>
                <a:lnTo>
                  <a:pt x="2093810" y="0"/>
                </a:lnTo>
                <a:lnTo>
                  <a:pt x="2093810" y="1476245"/>
                </a:lnTo>
                <a:lnTo>
                  <a:pt x="0" y="1476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48" r="0" b="-322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2829" y="266314"/>
            <a:ext cx="2812959" cy="905261"/>
          </a:xfrm>
          <a:custGeom>
            <a:avLst/>
            <a:gdLst/>
            <a:ahLst/>
            <a:cxnLst/>
            <a:rect r="r" b="b" t="t" l="l"/>
            <a:pathLst>
              <a:path h="905261" w="2812959">
                <a:moveTo>
                  <a:pt x="0" y="0"/>
                </a:moveTo>
                <a:lnTo>
                  <a:pt x="2812959" y="0"/>
                </a:lnTo>
                <a:lnTo>
                  <a:pt x="2812959" y="905261"/>
                </a:lnTo>
                <a:lnTo>
                  <a:pt x="0" y="905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442816" y="2728446"/>
          <a:ext cx="7296150" cy="6529854"/>
        </p:xfrm>
        <a:graphic>
          <a:graphicData uri="http://schemas.openxmlformats.org/drawingml/2006/table">
            <a:tbl>
              <a:tblPr/>
              <a:tblGrid>
                <a:gridCol w="3648075"/>
                <a:gridCol w="3648075"/>
              </a:tblGrid>
              <a:tr h="130910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b="true" sz="1999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APPROACH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FFFFFF"/>
                          </a:solidFill>
                          <a:latin typeface="Poppins Bold"/>
                          <a:ea typeface="Poppins Bold"/>
                          <a:cs typeface="Poppins Bold"/>
                          <a:sym typeface="Poppins Bold"/>
                        </a:rPr>
                        <a:t>WEIGHTED F1-SCORE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910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Naive Bayes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0.304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910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Logistic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0.332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9345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RNN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0.32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910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LSTM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0.31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4A9A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8805192" y="5954822"/>
            <a:ext cx="6514842" cy="211732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08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65407" y="1400175"/>
            <a:ext cx="8830022" cy="3069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IMPLEMENTED </a:t>
            </a:r>
          </a:p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MODELS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70086" y="6519503"/>
            <a:ext cx="2779768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BERT Large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62472" y="6519503"/>
            <a:ext cx="1095712" cy="618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0.71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323278" y="5397385"/>
            <a:ext cx="2174100" cy="493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0"/>
              </a:lnSpc>
              <a:spcBef>
                <a:spcPct val="0"/>
              </a:spcBef>
            </a:pPr>
            <a:r>
              <a:rPr lang="en-US" sz="2764">
                <a:solidFill>
                  <a:srgbClr val="7AFFF5"/>
                </a:solidFill>
                <a:latin typeface="Poppins"/>
                <a:ea typeface="Poppins"/>
                <a:cs typeface="Poppins"/>
                <a:sym typeface="Poppins"/>
              </a:rPr>
              <a:t>F1-Weighted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76598" y="4468332"/>
            <a:ext cx="5734805" cy="157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80"/>
              </a:lnSpc>
            </a:pPr>
            <a:r>
              <a:rPr lang="en-US" sz="11899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RESULTS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497378" y="8634514"/>
            <a:ext cx="1761922" cy="63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2"/>
              </a:lnSpc>
            </a:pPr>
            <a:r>
              <a:rPr lang="en-US" sz="4800">
                <a:solidFill>
                  <a:srgbClr val="7AFFF5"/>
                </a:solidFill>
                <a:latin typeface="Norwester"/>
                <a:ea typeface="Norwester"/>
                <a:cs typeface="Norwester"/>
                <a:sym typeface="Norwester"/>
              </a:rPr>
              <a:t>09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DAGkILMA9Gs</dc:identifier>
  <dcterms:modified xsi:type="dcterms:W3CDTF">2011-08-01T06:04:30Z</dcterms:modified>
  <cp:revision>1</cp:revision>
  <dc:title>Blue and White Gradient Artificial Intelligence Presentation</dc:title>
</cp:coreProperties>
</file>

<file path=docProps/thumbnail.jpeg>
</file>